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14"/>
  </p:notesMasterIdLst>
  <p:handoutMasterIdLst>
    <p:handoutMasterId r:id="rId15"/>
  </p:handoutMasterIdLst>
  <p:sldIdLst>
    <p:sldId id="363" r:id="rId2"/>
    <p:sldId id="384" r:id="rId3"/>
    <p:sldId id="292" r:id="rId4"/>
    <p:sldId id="376" r:id="rId5"/>
    <p:sldId id="377" r:id="rId6"/>
    <p:sldId id="385" r:id="rId7"/>
    <p:sldId id="378" r:id="rId8"/>
    <p:sldId id="380" r:id="rId9"/>
    <p:sldId id="381" r:id="rId10"/>
    <p:sldId id="383" r:id="rId11"/>
    <p:sldId id="382" r:id="rId12"/>
    <p:sldId id="379" r:id="rId13"/>
  </p:sldIdLst>
  <p:sldSz cx="9901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3">
          <p15:clr>
            <a:srgbClr val="A4A3A4"/>
          </p15:clr>
        </p15:guide>
        <p15:guide id="2" orient="horz" pos="3692">
          <p15:clr>
            <a:srgbClr val="A4A3A4"/>
          </p15:clr>
        </p15:guide>
        <p15:guide id="3" orient="horz" pos="4175">
          <p15:clr>
            <a:srgbClr val="A4A3A4"/>
          </p15:clr>
        </p15:guide>
        <p15:guide id="4" orient="horz" pos="449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36">
          <p15:clr>
            <a:srgbClr val="A4A3A4"/>
          </p15:clr>
        </p15:guide>
        <p15:guide id="7" orient="horz" pos="2316">
          <p15:clr>
            <a:srgbClr val="A4A3A4"/>
          </p15:clr>
        </p15:guide>
        <p15:guide id="8" orient="horz" pos="3736">
          <p15:clr>
            <a:srgbClr val="A4A3A4"/>
          </p15:clr>
        </p15:guide>
        <p15:guide id="9" orient="horz" pos="2810">
          <p15:clr>
            <a:srgbClr val="A4A3A4"/>
          </p15:clr>
        </p15:guide>
        <p15:guide id="10" pos="3293">
          <p15:clr>
            <a:srgbClr val="A4A3A4"/>
          </p15:clr>
        </p15:guide>
        <p15:guide id="11" pos="5636">
          <p15:clr>
            <a:srgbClr val="A4A3A4"/>
          </p15:clr>
        </p15:guide>
        <p15:guide id="12" pos="4266">
          <p15:clr>
            <a:srgbClr val="A4A3A4"/>
          </p15:clr>
        </p15:guide>
        <p15:guide id="13" pos="3073">
          <p15:clr>
            <a:srgbClr val="A4A3A4"/>
          </p15:clr>
        </p15:guide>
        <p15:guide id="14" pos="3231">
          <p15:clr>
            <a:srgbClr val="A4A3A4"/>
          </p15:clr>
        </p15:guide>
        <p15:guide id="15" pos="3399">
          <p15:clr>
            <a:srgbClr val="A4A3A4"/>
          </p15:clr>
        </p15:guide>
        <p15:guide id="16" pos="4210">
          <p15:clr>
            <a:srgbClr val="A4A3A4"/>
          </p15:clr>
        </p15:guide>
        <p15:guide id="17" pos="39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t Ruffell" initials="B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1AC"/>
    <a:srgbClr val="9AC3CC"/>
    <a:srgbClr val="4E4E4E"/>
    <a:srgbClr val="DA1B2C"/>
    <a:srgbClr val="666666"/>
    <a:srgbClr val="808080"/>
    <a:srgbClr val="28724F"/>
    <a:srgbClr val="F68D2E"/>
    <a:srgbClr val="9E9E9E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6" autoAdjust="0"/>
    <p:restoredTop sz="94193" autoAdjust="0"/>
  </p:normalViewPr>
  <p:slideViewPr>
    <p:cSldViewPr snapToGrid="0" snapToObjects="1">
      <p:cViewPr varScale="1">
        <p:scale>
          <a:sx n="120" d="100"/>
          <a:sy n="120" d="100"/>
        </p:scale>
        <p:origin x="420" y="80"/>
      </p:cViewPr>
      <p:guideLst>
        <p:guide orient="horz" pos="2393"/>
        <p:guide orient="horz" pos="3692"/>
        <p:guide orient="horz" pos="4175"/>
        <p:guide orient="horz" pos="449"/>
        <p:guide orient="horz" pos="3906"/>
        <p:guide orient="horz" pos="336"/>
        <p:guide orient="horz" pos="2316"/>
        <p:guide orient="horz" pos="3736"/>
        <p:guide orient="horz" pos="2810"/>
        <p:guide pos="3293"/>
        <p:guide pos="5636"/>
        <p:guide pos="4266"/>
        <p:guide pos="3073"/>
        <p:guide pos="3231"/>
        <p:guide pos="3399"/>
        <p:guide pos="4210"/>
        <p:guide pos="39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6757-CA26-4273-8E02-0B47BE4CBBEA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28392-E67F-474C-88AC-7C2273DA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07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E528-21CF-490F-93A1-05A9C3531E46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2417-133D-42BF-B7C8-4C67396B1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07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655" y="1122363"/>
            <a:ext cx="742592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655" y="3602038"/>
            <a:ext cx="742592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292" indent="0" algn="ctr">
              <a:buNone/>
              <a:defRPr sz="1624"/>
            </a:lvl2pPr>
            <a:lvl3pPr marL="742584" indent="0" algn="ctr">
              <a:buNone/>
              <a:defRPr sz="1462"/>
            </a:lvl3pPr>
            <a:lvl4pPr marL="1113876" indent="0" algn="ctr">
              <a:buNone/>
              <a:defRPr sz="1299"/>
            </a:lvl4pPr>
            <a:lvl5pPr marL="1485168" indent="0" algn="ctr">
              <a:buNone/>
              <a:defRPr sz="1299"/>
            </a:lvl5pPr>
            <a:lvl6pPr marL="1856461" indent="0" algn="ctr">
              <a:buNone/>
              <a:defRPr sz="1299"/>
            </a:lvl6pPr>
            <a:lvl7pPr marL="2227753" indent="0" algn="ctr">
              <a:buNone/>
              <a:defRPr sz="1299"/>
            </a:lvl7pPr>
            <a:lvl8pPr marL="2599045" indent="0" algn="ctr">
              <a:buNone/>
              <a:defRPr sz="1299"/>
            </a:lvl8pPr>
            <a:lvl9pPr marL="2970337" indent="0" algn="ctr">
              <a:buNone/>
              <a:defRPr sz="1299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6826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5249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574" y="365125"/>
            <a:ext cx="213495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710" y="365125"/>
            <a:ext cx="6281098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2322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1577317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15"/>
            <a:ext cx="9901238" cy="429053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6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inuation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3802063" cy="4320000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29213" y="1710000"/>
            <a:ext cx="3802063" cy="4320000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1"/>
                </a:solidFill>
              </a:defRPr>
            </a:lvl1pPr>
            <a:lvl6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CC09814-34C5-C141-9CA2-61B0A8367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01459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ation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8533238" cy="4320000"/>
          </a:xfrm>
        </p:spPr>
        <p:txBody>
          <a:bodyPr/>
          <a:lstStyle>
            <a:lvl3pPr marL="180000" indent="-180000">
              <a:buClr>
                <a:schemeClr val="accent1"/>
              </a:buClr>
              <a:buFont typeface="Lucida Grande"/>
              <a:buChar char="&gt;"/>
              <a:defRPr/>
            </a:lvl3pPr>
            <a:lvl5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563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563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A25B3A-0DC1-4C4F-92D0-33DCD3636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9706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ation_1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1710000"/>
            <a:ext cx="3802063" cy="4320000"/>
          </a:xfrm>
        </p:spPr>
        <p:txBody>
          <a:bodyPr>
            <a:noAutofit/>
          </a:bodyPr>
          <a:lstStyle>
            <a:lvl3pPr marL="180000" indent="-180000">
              <a:buClr>
                <a:schemeClr val="accent1"/>
              </a:buClr>
              <a:buFont typeface="Lucida Grande"/>
              <a:buChar char="&gt;"/>
              <a:defRPr b="0" i="0"/>
            </a:lvl3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1710000"/>
            <a:ext cx="3817937" cy="432000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1B6D17-D5D8-CE45-AA6E-885DBB7744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0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inuation_1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BFE591-FEDC-C042-BCE8-5EFAE470B9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65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ation_1 Column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6091238" cy="4229999"/>
          </a:xfrm>
        </p:spPr>
        <p:txBody>
          <a:bodyPr>
            <a:noAutofit/>
          </a:bodyPr>
          <a:lstStyle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4162" y="4249311"/>
            <a:ext cx="2023076" cy="1690688"/>
          </a:xfrm>
        </p:spPr>
        <p:txBody>
          <a:bodyPr anchor="b">
            <a:noAutofit/>
          </a:bodyPr>
          <a:lstStyle>
            <a:lvl1pPr>
              <a:defRPr sz="1200" b="0">
                <a:solidFill>
                  <a:srgbClr val="4E4E4E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5DB918C-8BDB-4441-BFEE-00AC2D9A64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627" y="962013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01C8EB-20E9-4D45-ADCA-27760C1C9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13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ok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1268308"/>
            <a:ext cx="3802063" cy="4320000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1268308"/>
            <a:ext cx="3817937" cy="432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899994-1D89-8C4B-BE85-9FCE269E5A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80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ok_Imprint Log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2149995"/>
            <a:ext cx="3802063" cy="3643946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2149995"/>
            <a:ext cx="3817937" cy="364394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367349A1-198E-4149-90D4-B14E49112772}"/>
              </a:ext>
            </a:extLst>
          </p:cNvPr>
          <p:cNvSpPr/>
          <p:nvPr userDrawn="1"/>
        </p:nvSpPr>
        <p:spPr>
          <a:xfrm>
            <a:off x="678424" y="918309"/>
            <a:ext cx="8533238" cy="631092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1FEDFDBA-D453-1244-9DEC-42569AD23D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31685" y="1050925"/>
            <a:ext cx="1774825" cy="6254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A9343-5866-3846-A8BD-D365239A95FD}"/>
              </a:ext>
            </a:extLst>
          </p:cNvPr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182B536B-1963-7648-9DFB-1E435535DB87}"/>
              </a:ext>
            </a:extLst>
          </p:cNvPr>
          <p:cNvSpPr/>
          <p:nvPr userDrawn="1"/>
        </p:nvSpPr>
        <p:spPr>
          <a:xfrm>
            <a:off x="682762" y="935280"/>
            <a:ext cx="805926" cy="882868"/>
          </a:xfrm>
          <a:prstGeom prst="roundRect">
            <a:avLst>
              <a:gd name="adj" fmla="val 27031"/>
            </a:avLst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E36D2381-D2D8-AF44-B258-ABFD1F466641}"/>
              </a:ext>
            </a:extLst>
          </p:cNvPr>
          <p:cNvSpPr/>
          <p:nvPr userDrawn="1"/>
        </p:nvSpPr>
        <p:spPr>
          <a:xfrm>
            <a:off x="874714" y="933268"/>
            <a:ext cx="8341906" cy="882000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Title 9">
            <a:extLst>
              <a:ext uri="{FF2B5EF4-FFF2-40B4-BE49-F238E27FC236}">
                <a16:creationId xmlns:a16="http://schemas.microsoft.com/office/drawing/2014/main" id="{E48010AE-58F1-E541-9CB8-6947A096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7A5D7B07-02F4-F74F-8AD7-CF02B35C91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0078" y="1026101"/>
            <a:ext cx="3625985" cy="65029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07F18D-C690-7B46-B9DA-682484D7F7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9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629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ok_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2149995"/>
            <a:ext cx="3802063" cy="3643946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2149995"/>
            <a:ext cx="3817937" cy="364394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78424" y="918309"/>
            <a:ext cx="8533238" cy="631092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131685" y="1050925"/>
            <a:ext cx="1774825" cy="6254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Rectangle 7"/>
          <p:cNvSpPr/>
          <p:nvPr userDrawn="1"/>
        </p:nvSpPr>
        <p:spPr>
          <a:xfrm>
            <a:off x="682762" y="935280"/>
            <a:ext cx="805926" cy="882868"/>
          </a:xfrm>
          <a:prstGeom prst="roundRect">
            <a:avLst>
              <a:gd name="adj" fmla="val 27031"/>
            </a:avLst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8" name="Rectangle 7"/>
          <p:cNvSpPr/>
          <p:nvPr userDrawn="1"/>
        </p:nvSpPr>
        <p:spPr>
          <a:xfrm>
            <a:off x="874714" y="933268"/>
            <a:ext cx="8341906" cy="882000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050925"/>
            <a:ext cx="4254500" cy="625475"/>
          </a:xfrm>
        </p:spPr>
        <p:txBody>
          <a:bodyPr numCol="2"/>
          <a:lstStyle>
            <a:lvl3pPr>
              <a:spcAft>
                <a:spcPts val="500"/>
              </a:spcAft>
              <a:defRPr/>
            </a:lvl3pPr>
          </a:lstStyle>
          <a:p>
            <a:pPr lvl="2"/>
            <a:r>
              <a:rPr lang="en-GB" dirty="0"/>
              <a:t>ISBN</a:t>
            </a:r>
          </a:p>
          <a:p>
            <a:pPr lvl="2"/>
            <a:r>
              <a:rPr lang="en-GB" dirty="0"/>
              <a:t>Price</a:t>
            </a:r>
          </a:p>
          <a:p>
            <a:pPr lvl="2"/>
            <a:r>
              <a:rPr lang="en-GB" dirty="0"/>
              <a:t>Extent</a:t>
            </a:r>
          </a:p>
          <a:p>
            <a:pPr lvl="2"/>
            <a:r>
              <a:rPr lang="en-GB" dirty="0"/>
              <a:t>Publication date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0B8635-E954-194C-AC70-6E1F9BF013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6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1577317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15"/>
            <a:ext cx="9901238" cy="429053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394"/>
            <a:ext cx="9901238" cy="42905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394"/>
            <a:ext cx="9901238" cy="42905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2" y="540771"/>
            <a:ext cx="9907200" cy="42931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2" y="540771"/>
            <a:ext cx="9907200" cy="42931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14"/>
            <a:ext cx="9911076" cy="42948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14"/>
            <a:ext cx="9911076" cy="4294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90"/>
            <a:ext cx="9911076" cy="42948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90"/>
            <a:ext cx="9911076" cy="4294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53" y="1709739"/>
            <a:ext cx="8539818" cy="2852737"/>
          </a:xfrm>
        </p:spPr>
        <p:txBody>
          <a:bodyPr anchor="b"/>
          <a:lstStyle>
            <a:lvl1pPr>
              <a:defRPr sz="487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53" y="4589464"/>
            <a:ext cx="8539818" cy="1500187"/>
          </a:xfrm>
        </p:spPr>
        <p:txBody>
          <a:bodyPr/>
          <a:lstStyle>
            <a:lvl1pPr marL="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1pPr>
            <a:lvl2pPr marL="371292" indent="0">
              <a:buNone/>
              <a:defRPr sz="1624">
                <a:solidFill>
                  <a:schemeClr val="tx1">
                    <a:tint val="75000"/>
                  </a:schemeClr>
                </a:solidFill>
              </a:defRPr>
            </a:lvl2pPr>
            <a:lvl3pPr marL="742584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3876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4pPr>
            <a:lvl5pPr marL="1485168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5pPr>
            <a:lvl6pPr marL="1856461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6pPr>
            <a:lvl7pPr marL="2227753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7pPr>
            <a:lvl8pPr marL="2599045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8pPr>
            <a:lvl9pPr marL="2970337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49193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8" y="3312702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01C63F-AC62-0947-9D25-814FDE274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1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Book Hand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1996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57BD34-26DB-004F-A908-8D9D177E7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83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Microsco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8" y="3111733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F4E28-A031-9547-A4D8-0560C21557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24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Engine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111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BA6E1F-26A5-404F-8FEA-714F7C0A1B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7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Reading Book Through Shelve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669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E4955D-F424-9344-A90E-22A440FF9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45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DA1B2C"/>
              </a:solidFill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1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15FC7F-2C7C-CA49-A878-10E6F174E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FC30998-AF52-694D-8BFA-EBAEDF81A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988138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7D6AA6-DA16-6049-89CB-356F036F3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42936FE-6BE2-F549-BCF7-A974B0D33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29873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C58B6B-D104-A148-88A5-EA06C4D87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688AFD-017F-954A-8363-6DA545AE9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929956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349BBF-74BC-C344-B134-542B842CE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7B19B41-5F6B-D945-9BEB-319AEC558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26691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7EE3C7-8111-2946-A146-F68F80590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52E3071-E103-5349-A435-F99C67FEE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2108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710" y="1825625"/>
            <a:ext cx="420802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2502" y="1825625"/>
            <a:ext cx="420802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77267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AE430-42E7-DC47-AEFE-8861A4760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A34F8E-ADCC-1249-94DD-D278D9F93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804988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569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23644C-22A1-DB43-BAEA-BEFE9A504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02DEE65-392B-594E-B376-6BB3C4644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780882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738FB5-F0AA-8D46-943B-E43088D86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CC8DC17-D218-E24B-A1A2-9F0A40280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39306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7A78E-E623-0D43-8A1E-C4608B91A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F351C4C-949D-484B-AABF-C95ED3156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973818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D8F753-D3F1-DF4E-AE10-5C20126C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6B51D3-A639-4A41-A72F-FD53BB3E4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56608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442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4C58C6-C1B5-E04C-90AB-BB551B30F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0A9617C-A188-4849-A4EF-A2824473C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39238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A1D1AF-0946-3F4E-AFC4-FF01AA531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1E9A93E-27B7-4042-8F53-3CAC54346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251237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76475"/>
            <a:ext cx="509684" cy="12832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87DACB-9429-9147-B343-B36ACE6F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9585BB8-BE07-5448-AE2B-DB6F8F9DA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111465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89175"/>
            <a:ext cx="509684" cy="1270585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115D78-9642-674D-B37E-647559A8D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ADBE7B7-48D7-ED44-9519-5EC385CF8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688823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12700" y="2389175"/>
            <a:ext cx="509684" cy="1270585"/>
          </a:xfrm>
          <a:prstGeom prst="rect">
            <a:avLst/>
          </a:prstGeom>
          <a:solidFill>
            <a:srgbClr val="2036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9B5241-D73F-2C47-B2EC-6D7A29F0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EDDD342-6C00-424C-B32C-35BD437AA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9177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00" y="365126"/>
            <a:ext cx="853981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000" y="1681163"/>
            <a:ext cx="4188687" cy="823912"/>
          </a:xfrm>
        </p:spPr>
        <p:txBody>
          <a:bodyPr anchor="b"/>
          <a:lstStyle>
            <a:lvl1pPr marL="0" indent="0">
              <a:buNone/>
              <a:defRPr sz="1949" b="1"/>
            </a:lvl1pPr>
            <a:lvl2pPr marL="371292" indent="0">
              <a:buNone/>
              <a:defRPr sz="1624" b="1"/>
            </a:lvl2pPr>
            <a:lvl3pPr marL="742584" indent="0">
              <a:buNone/>
              <a:defRPr sz="1462" b="1"/>
            </a:lvl3pPr>
            <a:lvl4pPr marL="1113876" indent="0">
              <a:buNone/>
              <a:defRPr sz="1299" b="1"/>
            </a:lvl4pPr>
            <a:lvl5pPr marL="1485168" indent="0">
              <a:buNone/>
              <a:defRPr sz="1299" b="1"/>
            </a:lvl5pPr>
            <a:lvl6pPr marL="1856461" indent="0">
              <a:buNone/>
              <a:defRPr sz="1299" b="1"/>
            </a:lvl6pPr>
            <a:lvl7pPr marL="2227753" indent="0">
              <a:buNone/>
              <a:defRPr sz="1299" b="1"/>
            </a:lvl7pPr>
            <a:lvl8pPr marL="2599045" indent="0">
              <a:buNone/>
              <a:defRPr sz="1299" b="1"/>
            </a:lvl8pPr>
            <a:lvl9pPr marL="2970337" indent="0">
              <a:buNone/>
              <a:defRPr sz="12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000" y="2505075"/>
            <a:ext cx="41886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2502" y="1681163"/>
            <a:ext cx="4209316" cy="823912"/>
          </a:xfrm>
        </p:spPr>
        <p:txBody>
          <a:bodyPr anchor="b"/>
          <a:lstStyle>
            <a:lvl1pPr marL="0" indent="0">
              <a:buNone/>
              <a:defRPr sz="1949" b="1"/>
            </a:lvl1pPr>
            <a:lvl2pPr marL="371292" indent="0">
              <a:buNone/>
              <a:defRPr sz="1624" b="1"/>
            </a:lvl2pPr>
            <a:lvl3pPr marL="742584" indent="0">
              <a:buNone/>
              <a:defRPr sz="1462" b="1"/>
            </a:lvl3pPr>
            <a:lvl4pPr marL="1113876" indent="0">
              <a:buNone/>
              <a:defRPr sz="1299" b="1"/>
            </a:lvl4pPr>
            <a:lvl5pPr marL="1485168" indent="0">
              <a:buNone/>
              <a:defRPr sz="1299" b="1"/>
            </a:lvl5pPr>
            <a:lvl6pPr marL="1856461" indent="0">
              <a:buNone/>
              <a:defRPr sz="1299" b="1"/>
            </a:lvl6pPr>
            <a:lvl7pPr marL="2227753" indent="0">
              <a:buNone/>
              <a:defRPr sz="1299" b="1"/>
            </a:lvl7pPr>
            <a:lvl8pPr marL="2599045" indent="0">
              <a:buNone/>
              <a:defRPr sz="1299" b="1"/>
            </a:lvl8pPr>
            <a:lvl9pPr marL="2970337" indent="0">
              <a:buNone/>
              <a:defRPr sz="12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2502" y="2505075"/>
            <a:ext cx="4209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95101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101600" y="2389175"/>
            <a:ext cx="360000" cy="12705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B4B682-8E8E-FD41-AB8C-839F9A910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6402B36-9E34-6240-84F4-2D460609E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125996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87601"/>
            <a:ext cx="509684" cy="1272159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683C5E-0AB5-4845-AB84-6A9E5BA05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EA9D817-F98D-504E-96F1-F6183265C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780634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96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76475"/>
            <a:ext cx="509684" cy="12832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65E652-91FF-5048-B570-9696D7A03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56A348FA-0987-3D48-BCDD-4C6C33535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03819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49697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7750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00" y="457200"/>
            <a:ext cx="3193407" cy="1600200"/>
          </a:xfrm>
        </p:spPr>
        <p:txBody>
          <a:bodyPr anchor="b"/>
          <a:lstStyle>
            <a:lvl1pPr>
              <a:defRPr sz="2599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316" y="987426"/>
            <a:ext cx="5012502" cy="4873625"/>
          </a:xfrm>
        </p:spPr>
        <p:txBody>
          <a:bodyPr/>
          <a:lstStyle>
            <a:lvl1pPr>
              <a:defRPr sz="2599"/>
            </a:lvl1pPr>
            <a:lvl2pPr>
              <a:defRPr sz="2274"/>
            </a:lvl2pPr>
            <a:lvl3pPr>
              <a:defRPr sz="1949"/>
            </a:lvl3pPr>
            <a:lvl4pPr>
              <a:defRPr sz="1624"/>
            </a:lvl4pPr>
            <a:lvl5pPr>
              <a:defRPr sz="1624"/>
            </a:lvl5pPr>
            <a:lvl6pPr>
              <a:defRPr sz="1624"/>
            </a:lvl6pPr>
            <a:lvl7pPr>
              <a:defRPr sz="1624"/>
            </a:lvl7pPr>
            <a:lvl8pPr>
              <a:defRPr sz="1624"/>
            </a:lvl8pPr>
            <a:lvl9pPr>
              <a:defRPr sz="162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000" y="2057400"/>
            <a:ext cx="3193407" cy="3811588"/>
          </a:xfrm>
        </p:spPr>
        <p:txBody>
          <a:bodyPr/>
          <a:lstStyle>
            <a:lvl1pPr marL="0" indent="0">
              <a:buNone/>
              <a:defRPr sz="1299"/>
            </a:lvl1pPr>
            <a:lvl2pPr marL="371292" indent="0">
              <a:buNone/>
              <a:defRPr sz="1137"/>
            </a:lvl2pPr>
            <a:lvl3pPr marL="742584" indent="0">
              <a:buNone/>
              <a:defRPr sz="975"/>
            </a:lvl3pPr>
            <a:lvl4pPr marL="1113876" indent="0">
              <a:buNone/>
              <a:defRPr sz="812"/>
            </a:lvl4pPr>
            <a:lvl5pPr marL="1485168" indent="0">
              <a:buNone/>
              <a:defRPr sz="812"/>
            </a:lvl5pPr>
            <a:lvl6pPr marL="1856461" indent="0">
              <a:buNone/>
              <a:defRPr sz="812"/>
            </a:lvl6pPr>
            <a:lvl7pPr marL="2227753" indent="0">
              <a:buNone/>
              <a:defRPr sz="812"/>
            </a:lvl7pPr>
            <a:lvl8pPr marL="2599045" indent="0">
              <a:buNone/>
              <a:defRPr sz="812"/>
            </a:lvl8pPr>
            <a:lvl9pPr marL="2970337" indent="0">
              <a:buNone/>
              <a:defRPr sz="81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7694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00" y="457200"/>
            <a:ext cx="3193407" cy="1600200"/>
          </a:xfrm>
        </p:spPr>
        <p:txBody>
          <a:bodyPr anchor="b"/>
          <a:lstStyle>
            <a:lvl1pPr>
              <a:defRPr sz="2599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09316" y="987426"/>
            <a:ext cx="5012502" cy="4873625"/>
          </a:xfrm>
        </p:spPr>
        <p:txBody>
          <a:bodyPr/>
          <a:lstStyle>
            <a:lvl1pPr marL="0" indent="0">
              <a:buNone/>
              <a:defRPr sz="2599"/>
            </a:lvl1pPr>
            <a:lvl2pPr marL="371292" indent="0">
              <a:buNone/>
              <a:defRPr sz="2274"/>
            </a:lvl2pPr>
            <a:lvl3pPr marL="742584" indent="0">
              <a:buNone/>
              <a:defRPr sz="1949"/>
            </a:lvl3pPr>
            <a:lvl4pPr marL="1113876" indent="0">
              <a:buNone/>
              <a:defRPr sz="1624"/>
            </a:lvl4pPr>
            <a:lvl5pPr marL="1485168" indent="0">
              <a:buNone/>
              <a:defRPr sz="1624"/>
            </a:lvl5pPr>
            <a:lvl6pPr marL="1856461" indent="0">
              <a:buNone/>
              <a:defRPr sz="1624"/>
            </a:lvl6pPr>
            <a:lvl7pPr marL="2227753" indent="0">
              <a:buNone/>
              <a:defRPr sz="1624"/>
            </a:lvl7pPr>
            <a:lvl8pPr marL="2599045" indent="0">
              <a:buNone/>
              <a:defRPr sz="1624"/>
            </a:lvl8pPr>
            <a:lvl9pPr marL="2970337" indent="0">
              <a:buNone/>
              <a:defRPr sz="162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000" y="2057400"/>
            <a:ext cx="3193407" cy="3811588"/>
          </a:xfrm>
        </p:spPr>
        <p:txBody>
          <a:bodyPr/>
          <a:lstStyle>
            <a:lvl1pPr marL="0" indent="0">
              <a:buNone/>
              <a:defRPr sz="1299"/>
            </a:lvl1pPr>
            <a:lvl2pPr marL="371292" indent="0">
              <a:buNone/>
              <a:defRPr sz="1137"/>
            </a:lvl2pPr>
            <a:lvl3pPr marL="742584" indent="0">
              <a:buNone/>
              <a:defRPr sz="975"/>
            </a:lvl3pPr>
            <a:lvl4pPr marL="1113876" indent="0">
              <a:buNone/>
              <a:defRPr sz="812"/>
            </a:lvl4pPr>
            <a:lvl5pPr marL="1485168" indent="0">
              <a:buNone/>
              <a:defRPr sz="812"/>
            </a:lvl5pPr>
            <a:lvl6pPr marL="1856461" indent="0">
              <a:buNone/>
              <a:defRPr sz="812"/>
            </a:lvl6pPr>
            <a:lvl7pPr marL="2227753" indent="0">
              <a:buNone/>
              <a:defRPr sz="812"/>
            </a:lvl7pPr>
            <a:lvl8pPr marL="2599045" indent="0">
              <a:buNone/>
              <a:defRPr sz="812"/>
            </a:lvl8pPr>
            <a:lvl9pPr marL="2970337" indent="0">
              <a:buNone/>
              <a:defRPr sz="81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7127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710" y="365126"/>
            <a:ext cx="85398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710" y="1825625"/>
            <a:ext cx="8539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710" y="6356351"/>
            <a:ext cx="2227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785" y="6356351"/>
            <a:ext cx="334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INSERT DOCUMENT TITLE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749" y="6356351"/>
            <a:ext cx="2227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0AD44-2911-FE47-AA45-5DD3A402379A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3" y="6318769"/>
            <a:ext cx="1274390" cy="39039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156000"/>
            <a:ext cx="9901238" cy="0"/>
          </a:xfrm>
          <a:prstGeom prst="line">
            <a:avLst/>
          </a:prstGeom>
          <a:ln w="3175" cmpd="sng">
            <a:solidFill>
              <a:srgbClr val="DA1B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chemeClr val="tx2"/>
                </a:solidFill>
                <a:latin typeface="+mn-lt"/>
                <a:ea typeface="Arial Hebrew Scholar" charset="-79"/>
                <a:cs typeface="Arial Hebrew Scholar" charset="-79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4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663" r:id="rId14"/>
    <p:sldLayoutId id="2147483669" r:id="rId15"/>
    <p:sldLayoutId id="2147483745" r:id="rId16"/>
    <p:sldLayoutId id="2147483671" r:id="rId17"/>
    <p:sldLayoutId id="2147483684" r:id="rId18"/>
    <p:sldLayoutId id="2147483685" r:id="rId19"/>
    <p:sldLayoutId id="2147483693" r:id="rId20"/>
    <p:sldLayoutId id="2147483737" r:id="rId21"/>
    <p:sldLayoutId id="2147483736" r:id="rId22"/>
    <p:sldLayoutId id="2147483735" r:id="rId23"/>
    <p:sldLayoutId id="2147483740" r:id="rId24"/>
    <p:sldLayoutId id="2147483739" r:id="rId25"/>
    <p:sldLayoutId id="2147483741" r:id="rId26"/>
    <p:sldLayoutId id="2147483742" r:id="rId27"/>
    <p:sldLayoutId id="2147483743" r:id="rId28"/>
    <p:sldLayoutId id="2147483744" r:id="rId29"/>
    <p:sldLayoutId id="2147483714" r:id="rId30"/>
    <p:sldLayoutId id="2147483683" r:id="rId31"/>
    <p:sldLayoutId id="2147483716" r:id="rId32"/>
    <p:sldLayoutId id="2147483718" r:id="rId33"/>
    <p:sldLayoutId id="2147483720" r:id="rId34"/>
    <p:sldLayoutId id="214748368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694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692" r:id="rId47"/>
    <p:sldLayoutId id="2147483722" r:id="rId48"/>
    <p:sldLayoutId id="2147483723" r:id="rId49"/>
    <p:sldLayoutId id="2147483724" r:id="rId50"/>
    <p:sldLayoutId id="2147483725" r:id="rId51"/>
    <p:sldLayoutId id="2147483726" r:id="rId52"/>
  </p:sldLayoutIdLst>
  <p:hf sldNum="0" hdr="0" dt="0"/>
  <p:txStyles>
    <p:titleStyle>
      <a:lvl1pPr algn="l" defTabSz="742584" rtl="0" eaLnBrk="1" latinLnBrk="0" hangingPunct="1">
        <a:lnSpc>
          <a:spcPct val="90000"/>
        </a:lnSpc>
        <a:spcBef>
          <a:spcPct val="0"/>
        </a:spcBef>
        <a:buNone/>
        <a:defRPr sz="3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646" indent="-185646" algn="l" defTabSz="742584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1pPr>
      <a:lvl2pPr marL="556938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2pPr>
      <a:lvl3pPr marL="928230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4" kern="1200">
          <a:solidFill>
            <a:schemeClr val="tx1"/>
          </a:solidFill>
          <a:latin typeface="+mn-lt"/>
          <a:ea typeface="+mn-ea"/>
          <a:cs typeface="+mn-cs"/>
        </a:defRPr>
      </a:lvl3pPr>
      <a:lvl4pPr marL="1299522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0815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2107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3399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4691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5983" indent="-185646" algn="l" defTabSz="742584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5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292" algn="l" defTabSz="7425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584" algn="l" defTabSz="7425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76" algn="l" defTabSz="7425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168" algn="l" defTabSz="7425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6461" algn="l" defTabSz="7425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7753" algn="l" defTabSz="7425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9045" algn="l" defTabSz="7425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0337" algn="l" defTabSz="742584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forstudy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663" y="4924448"/>
            <a:ext cx="9624575" cy="515077"/>
          </a:xfrm>
        </p:spPr>
        <p:txBody>
          <a:bodyPr/>
          <a:lstStyle/>
          <a:p>
            <a:r>
              <a:rPr lang="en-US" sz="2700" dirty="0" smtClean="0"/>
              <a:t>Skills for Study student guide – Single Sign On access</a:t>
            </a: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www.skillsforstudy.com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5" y="282371"/>
            <a:ext cx="2244436" cy="5985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41" y="205928"/>
            <a:ext cx="9767504" cy="75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3653"/>
            <a:ext cx="9901237" cy="44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52064"/>
            <a:ext cx="853323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Work through the engaging activities and practice exercises to build your skills.</a:t>
            </a:r>
            <a:endParaRPr lang="en-GB" sz="2000" b="0" dirty="0">
              <a:solidFill>
                <a:srgbClr val="4E4E4E"/>
              </a:solidFill>
            </a:endParaRP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534275" y="2952750"/>
            <a:ext cx="2366963" cy="1819275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>
                <a:solidFill>
                  <a:srgbClr val="4E4E4E"/>
                </a:solidFill>
              </a:rPr>
              <a:t>Save notes and personal reflections in your journal as you go and bookmark pages to come back to them later</a:t>
            </a:r>
            <a:endParaRPr lang="en-GB" sz="1800" b="0" dirty="0">
              <a:solidFill>
                <a:srgbClr val="4E4E4E"/>
              </a:solidFill>
            </a:endParaRP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2793077"/>
            <a:ext cx="2904803" cy="29701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55" y="1970116"/>
            <a:ext cx="3323236" cy="397556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8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4000" y="1664818"/>
            <a:ext cx="3627294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At the end of the module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you’ll find your module assessment, which will help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 put what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you’ve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learnt into practice and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check if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you’ve absorbed all the information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Use the ‘My Progress’ section to review your completion of activities and track your assessment scores</a:t>
            </a: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 smtClean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3343275"/>
            <a:ext cx="9901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70" y="1624493"/>
            <a:ext cx="3808967" cy="22255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15" y="3995925"/>
            <a:ext cx="3657019" cy="20393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848" y="6201192"/>
            <a:ext cx="2133600" cy="604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9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493869"/>
            <a:ext cx="853323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Explore the Editor’s Highlights, videos, blog and articles for </a:t>
            </a:r>
            <a:r>
              <a:rPr lang="en-GB" sz="2000" b="0" dirty="0" err="1" smtClean="0">
                <a:solidFill>
                  <a:srgbClr val="4E4E4E"/>
                </a:solidFill>
              </a:rPr>
              <a:t>bitesized</a:t>
            </a:r>
            <a:r>
              <a:rPr lang="en-GB" sz="2000" b="0" dirty="0" smtClean="0">
                <a:solidFill>
                  <a:srgbClr val="4E4E4E"/>
                </a:solidFill>
              </a:rPr>
              <a:t> content to boost your learning</a:t>
            </a:r>
            <a:endParaRPr lang="en-GB" sz="20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7" y="2395285"/>
            <a:ext cx="3580429" cy="14497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83" y="3935198"/>
            <a:ext cx="3077556" cy="216829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98" y="1979649"/>
            <a:ext cx="3320646" cy="2459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60" y="4564905"/>
            <a:ext cx="4600678" cy="144978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Skills for Stu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6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956435"/>
            <a:ext cx="8533238" cy="2342295"/>
          </a:xfrm>
        </p:spPr>
        <p:txBody>
          <a:bodyPr/>
          <a:lstStyle/>
          <a:p>
            <a:pPr lvl="0"/>
            <a:r>
              <a:rPr lang="en-GB" sz="2400" b="0" dirty="0">
                <a:solidFill>
                  <a:srgbClr val="DA1B2C"/>
                </a:solidFill>
              </a:rPr>
              <a:t>What you need to know:</a:t>
            </a: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Single </a:t>
            </a:r>
            <a:r>
              <a:rPr lang="en-GB" sz="2000" b="0" dirty="0">
                <a:solidFill>
                  <a:srgbClr val="4E4E4E"/>
                </a:solidFill>
              </a:rPr>
              <a:t>Sign On allows users to access the resource using their current college/university account details. </a:t>
            </a:r>
            <a:endParaRPr lang="en-GB" sz="2000" b="0" dirty="0" smtClean="0">
              <a:solidFill>
                <a:srgbClr val="4E4E4E"/>
              </a:solidFill>
            </a:endParaRP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They </a:t>
            </a:r>
            <a:r>
              <a:rPr lang="en-GB" sz="2000" b="0" dirty="0">
                <a:solidFill>
                  <a:srgbClr val="4E4E4E"/>
                </a:solidFill>
              </a:rPr>
              <a:t>are required to register (one time only) with their institution email but do not have to create an additional username and password. </a:t>
            </a:r>
            <a:endParaRPr lang="en-GB" sz="2000" b="0" dirty="0" smtClean="0">
              <a:solidFill>
                <a:srgbClr val="4E4E4E"/>
              </a:solidFill>
            </a:endParaRP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This </a:t>
            </a:r>
            <a:r>
              <a:rPr lang="en-GB" sz="2000" b="0" dirty="0">
                <a:solidFill>
                  <a:srgbClr val="4E4E4E"/>
                </a:solidFill>
              </a:rPr>
              <a:t>access method grants access to users both on and off campus.</a:t>
            </a:r>
            <a:endParaRPr lang="en-GB" sz="2000" b="0" dirty="0" smtClean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Single Sign On access</a:t>
            </a:r>
            <a:endParaRPr lang="en-US" dirty="0"/>
          </a:p>
        </p:txBody>
      </p:sp>
      <p:pic>
        <p:nvPicPr>
          <p:cNvPr id="5" name="Picture 2" descr="Skills for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3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072" y="2052923"/>
            <a:ext cx="4385499" cy="464558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610247"/>
            <a:ext cx="8533238" cy="692378"/>
          </a:xfrm>
        </p:spPr>
        <p:txBody>
          <a:bodyPr/>
          <a:lstStyle/>
          <a:p>
            <a:pPr lvl="1"/>
            <a:r>
              <a:rPr lang="en-GB" sz="2000" dirty="0" smtClean="0"/>
              <a:t>1. Head </a:t>
            </a:r>
            <a:r>
              <a:rPr lang="en-GB" sz="2000" dirty="0"/>
              <a:t>to </a:t>
            </a:r>
            <a:r>
              <a:rPr lang="en-GB" sz="2000" u="sng" dirty="0" smtClean="0">
                <a:solidFill>
                  <a:schemeClr val="bg2"/>
                </a:solidFill>
                <a:hlinkClick r:id="rId3"/>
              </a:rPr>
              <a:t>skillsforstudy.com</a:t>
            </a:r>
            <a:r>
              <a:rPr lang="en-GB" sz="2000" dirty="0" smtClean="0"/>
              <a:t>. Click the white ‘Student log in’ in </a:t>
            </a:r>
            <a:r>
              <a:rPr lang="en-GB" sz="2000" dirty="0"/>
              <a:t>the </a:t>
            </a:r>
            <a:r>
              <a:rPr lang="en-GB" sz="2000" dirty="0" smtClean="0"/>
              <a:t>top </a:t>
            </a:r>
            <a:br>
              <a:rPr lang="en-GB" sz="2000" dirty="0" smtClean="0"/>
            </a:br>
            <a:r>
              <a:rPr lang="en-GB" sz="2000" dirty="0" smtClean="0"/>
              <a:t>    right </a:t>
            </a:r>
            <a:r>
              <a:rPr lang="en-GB" sz="2000" dirty="0"/>
              <a:t>of the </a:t>
            </a:r>
            <a:r>
              <a:rPr lang="en-GB" sz="2000" dirty="0" smtClean="0"/>
              <a:t>screen</a:t>
            </a:r>
            <a:r>
              <a:rPr lang="en-GB" sz="2000" dirty="0"/>
              <a:t>.</a:t>
            </a:r>
            <a:endParaRPr lang="en-US" sz="1800" dirty="0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access Skills for Study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725663" y="2316723"/>
            <a:ext cx="661114" cy="31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0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8533238" cy="692378"/>
          </a:xfrm>
        </p:spPr>
        <p:txBody>
          <a:bodyPr/>
          <a:lstStyle/>
          <a:p>
            <a:pPr lvl="1"/>
            <a:r>
              <a:rPr lang="en-GB" sz="2000" dirty="0" smtClean="0"/>
              <a:t>2. Click </a:t>
            </a:r>
            <a:r>
              <a:rPr lang="en-GB" sz="2000" dirty="0"/>
              <a:t>on the </a:t>
            </a:r>
            <a:r>
              <a:rPr lang="en-GB" sz="2000" dirty="0" smtClean="0"/>
              <a:t>green ‘Continue with your institution account’ </a:t>
            </a:r>
            <a:r>
              <a:rPr lang="en-GB" sz="2000" dirty="0"/>
              <a:t>button</a:t>
            </a:r>
            <a:endParaRPr lang="en-US" sz="1800" dirty="0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access Skills for Study</a:t>
            </a:r>
            <a:endParaRPr lang="en-US" dirty="0"/>
          </a:p>
        </p:txBody>
      </p:sp>
      <p:pic>
        <p:nvPicPr>
          <p:cNvPr id="2050" name="Group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-70"/>
          <a:stretch>
            <a:fillRect/>
          </a:stretch>
        </p:blipFill>
        <p:spPr bwMode="auto">
          <a:xfrm>
            <a:off x="1565650" y="2304299"/>
            <a:ext cx="6592887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9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8533238" cy="692378"/>
          </a:xfrm>
        </p:spPr>
        <p:txBody>
          <a:bodyPr/>
          <a:lstStyle/>
          <a:p>
            <a:pPr lvl="1"/>
            <a:r>
              <a:rPr lang="en-GB" sz="2000" dirty="0" smtClean="0"/>
              <a:t>3. Search </a:t>
            </a:r>
            <a:r>
              <a:rPr lang="en-GB" sz="2000" dirty="0"/>
              <a:t>for your College or </a:t>
            </a:r>
            <a:r>
              <a:rPr lang="en-GB" sz="2000" dirty="0" smtClean="0"/>
              <a:t>University and select it from the list</a:t>
            </a:r>
            <a:endParaRPr lang="en-US" sz="1800" dirty="0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access Skills for Study</a:t>
            </a:r>
            <a:endParaRPr lang="en-US" dirty="0"/>
          </a:p>
        </p:txBody>
      </p:sp>
      <p:sp>
        <p:nvSpPr>
          <p:cNvPr id="13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5245100"/>
            <a:ext cx="8532813" cy="693738"/>
          </a:xfrm>
        </p:spPr>
        <p:txBody>
          <a:bodyPr>
            <a:normAutofit/>
          </a:bodyPr>
          <a:lstStyle/>
          <a:p>
            <a:pPr lvl="1"/>
            <a:r>
              <a:rPr lang="en-GB" sz="2000" dirty="0"/>
              <a:t>4</a:t>
            </a:r>
            <a:r>
              <a:rPr lang="en-GB" sz="2000" dirty="0" smtClean="0"/>
              <a:t>. </a:t>
            </a:r>
            <a:r>
              <a:rPr lang="en-GB" sz="2000" dirty="0"/>
              <a:t>You will then be re-directed to your college/university login. </a:t>
            </a:r>
            <a:br>
              <a:rPr lang="en-GB" sz="2000" dirty="0"/>
            </a:br>
            <a:r>
              <a:rPr lang="en-GB" sz="2000" dirty="0"/>
              <a:t>     Login with your College </a:t>
            </a:r>
            <a:r>
              <a:rPr lang="en-GB" sz="2000" dirty="0" smtClean="0"/>
              <a:t>or </a:t>
            </a:r>
            <a:r>
              <a:rPr lang="en-GB" sz="2000" dirty="0"/>
              <a:t>University credentials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453553" y="2465148"/>
            <a:ext cx="4968552" cy="2379801"/>
            <a:chOff x="1979712" y="2564904"/>
            <a:chExt cx="4968552" cy="2379801"/>
          </a:xfrm>
        </p:grpSpPr>
        <p:pic>
          <p:nvPicPr>
            <p:cNvPr id="11" name="Picture 1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2564904"/>
              <a:ext cx="4968552" cy="237980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2555776" y="3351699"/>
              <a:ext cx="1800200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4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60531"/>
            <a:ext cx="8533238" cy="692378"/>
          </a:xfrm>
        </p:spPr>
        <p:txBody>
          <a:bodyPr/>
          <a:lstStyle/>
          <a:p>
            <a:pPr lvl="1"/>
            <a:r>
              <a:rPr lang="en-GB" sz="2000" dirty="0" smtClean="0"/>
              <a:t>5. Enter your first name, last name and College </a:t>
            </a:r>
            <a:r>
              <a:rPr lang="en-GB" sz="2000" dirty="0"/>
              <a:t>or </a:t>
            </a:r>
            <a:r>
              <a:rPr lang="en-GB" sz="2000" dirty="0" smtClean="0"/>
              <a:t>University email address </a:t>
            </a:r>
            <a:br>
              <a:rPr lang="en-GB" sz="2000" dirty="0" smtClean="0"/>
            </a:br>
            <a:r>
              <a:rPr lang="en-GB" sz="2000" dirty="0" smtClean="0"/>
              <a:t>    to confirm your registration</a:t>
            </a:r>
            <a:endParaRPr lang="en-US" sz="1800" dirty="0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access Skills for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38" y="2402378"/>
            <a:ext cx="5772478" cy="3607799"/>
          </a:xfrm>
          <a:prstGeom prst="rect">
            <a:avLst/>
          </a:prstGeom>
        </p:spPr>
      </p:pic>
      <p:pic>
        <p:nvPicPr>
          <p:cNvPr id="6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4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493869"/>
            <a:ext cx="8533238" cy="692378"/>
          </a:xfrm>
        </p:spPr>
        <p:txBody>
          <a:bodyPr/>
          <a:lstStyle/>
          <a:p>
            <a:pPr lvl="0"/>
            <a:r>
              <a:rPr lang="en-GB" sz="2000" b="0" dirty="0">
                <a:solidFill>
                  <a:srgbClr val="4E4E4E"/>
                </a:solidFill>
              </a:rPr>
              <a:t>Once at the Skills for Study </a:t>
            </a:r>
            <a:r>
              <a:rPr lang="en-GB" sz="2000" b="0" dirty="0" smtClean="0">
                <a:solidFill>
                  <a:srgbClr val="4E4E4E"/>
                </a:solidFill>
              </a:rPr>
              <a:t>student homepage</a:t>
            </a:r>
            <a:r>
              <a:rPr lang="en-GB" sz="2000" b="0" dirty="0">
                <a:solidFill>
                  <a:srgbClr val="4E4E4E"/>
                </a:solidFill>
              </a:rPr>
              <a:t>, </a:t>
            </a:r>
            <a:r>
              <a:rPr lang="en-GB" sz="2000" b="0" dirty="0" smtClean="0">
                <a:solidFill>
                  <a:srgbClr val="4E4E4E"/>
                </a:solidFill>
              </a:rPr>
              <a:t>browse the skills you can work on, or choose from the ‘modules’ dropdown.</a:t>
            </a:r>
            <a:endParaRPr lang="en-GB" sz="20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798" y="2333405"/>
            <a:ext cx="4089509" cy="424589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97301" y="2379407"/>
            <a:ext cx="368953" cy="236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6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2022944"/>
            <a:ext cx="519309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Each </a:t>
            </a:r>
            <a:r>
              <a:rPr lang="en-GB" sz="2000" b="0" dirty="0">
                <a:solidFill>
                  <a:srgbClr val="4E4E4E"/>
                </a:solidFill>
              </a:rPr>
              <a:t>module is structured in the same way, with a module introduction, diagnostic test, </a:t>
            </a:r>
            <a:r>
              <a:rPr lang="en-GB" sz="2000" b="0" dirty="0" smtClean="0">
                <a:solidFill>
                  <a:srgbClr val="4E4E4E"/>
                </a:solidFill>
              </a:rPr>
              <a:t>sections </a:t>
            </a:r>
            <a:r>
              <a:rPr lang="en-GB" sz="2000" b="0" dirty="0">
                <a:solidFill>
                  <a:srgbClr val="4E4E4E"/>
                </a:solidFill>
              </a:rPr>
              <a:t>of content and then a module assessment.</a:t>
            </a:r>
          </a:p>
          <a:p>
            <a:r>
              <a:rPr lang="en-GB" sz="2000" b="0" dirty="0">
                <a:solidFill>
                  <a:schemeClr val="bg2"/>
                </a:solidFill>
              </a:rPr>
              <a:t>We would always recommend that you complete the diagnostic test first</a:t>
            </a:r>
            <a:r>
              <a:rPr lang="en-GB" sz="2000" b="0" dirty="0">
                <a:solidFill>
                  <a:srgbClr val="4E4E4E"/>
                </a:solidFill>
              </a:rPr>
              <a:t>; this will help you </a:t>
            </a:r>
            <a:r>
              <a:rPr lang="en-GB" sz="2000" b="0" dirty="0" smtClean="0">
                <a:solidFill>
                  <a:srgbClr val="4E4E4E"/>
                </a:solidFill>
              </a:rPr>
              <a:t>to </a:t>
            </a:r>
            <a:r>
              <a:rPr lang="en-GB" sz="2000" b="0" dirty="0">
                <a:solidFill>
                  <a:srgbClr val="4E4E4E"/>
                </a:solidFill>
              </a:rPr>
              <a:t>identify your strengths and areas for development so that you can prioritise your time. 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99" y="1676755"/>
            <a:ext cx="3673323" cy="425370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843847" y="2626818"/>
            <a:ext cx="2643444" cy="432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0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52064"/>
            <a:ext cx="3821498" cy="692378"/>
          </a:xfrm>
        </p:spPr>
        <p:txBody>
          <a:bodyPr/>
          <a:lstStyle/>
          <a:p>
            <a:pPr lvl="0"/>
            <a:r>
              <a:rPr lang="en-GB" sz="2000" b="0" dirty="0">
                <a:solidFill>
                  <a:srgbClr val="4E4E4E"/>
                </a:solidFill>
              </a:rPr>
              <a:t>Complete the survey to see </a:t>
            </a:r>
            <a:r>
              <a:rPr lang="en-GB" sz="2000" b="0" dirty="0" smtClean="0">
                <a:solidFill>
                  <a:srgbClr val="4E4E4E"/>
                </a:solidFill>
              </a:rPr>
              <a:t/>
            </a:r>
            <a:br>
              <a:rPr lang="en-GB" sz="2000" b="0" dirty="0" smtClean="0">
                <a:solidFill>
                  <a:srgbClr val="4E4E4E"/>
                </a:solidFill>
              </a:rPr>
            </a:br>
            <a:r>
              <a:rPr lang="en-GB" sz="2000" b="0" dirty="0" smtClean="0">
                <a:solidFill>
                  <a:srgbClr val="4E4E4E"/>
                </a:solidFill>
              </a:rPr>
              <a:t>your </a:t>
            </a:r>
            <a:r>
              <a:rPr lang="en-GB" sz="2000" b="0" dirty="0">
                <a:solidFill>
                  <a:srgbClr val="4E4E4E"/>
                </a:solidFill>
              </a:rPr>
              <a:t>personalised </a:t>
            </a:r>
            <a:r>
              <a:rPr lang="en-GB" sz="2000" b="0" dirty="0" smtClean="0">
                <a:solidFill>
                  <a:srgbClr val="4E4E4E"/>
                </a:solidFill>
              </a:rPr>
              <a:t>recommendations.</a:t>
            </a:r>
          </a:p>
          <a:p>
            <a:pPr lvl="0"/>
            <a:r>
              <a:rPr lang="en-GB" sz="1400" b="0" dirty="0" smtClean="0">
                <a:solidFill>
                  <a:srgbClr val="4E4E4E"/>
                </a:solidFill>
              </a:rPr>
              <a:t/>
            </a:r>
            <a:br>
              <a:rPr lang="en-GB" sz="1400" b="0" dirty="0" smtClean="0">
                <a:solidFill>
                  <a:srgbClr val="4E4E4E"/>
                </a:solidFill>
              </a:rPr>
            </a:br>
            <a:r>
              <a:rPr lang="en-GB" sz="1400" b="0" dirty="0" smtClean="0">
                <a:solidFill>
                  <a:srgbClr val="4E4E4E"/>
                </a:solidFill>
              </a:rPr>
              <a:t>Red </a:t>
            </a:r>
            <a:r>
              <a:rPr lang="en-GB" sz="1400" b="0" dirty="0">
                <a:solidFill>
                  <a:srgbClr val="4E4E4E"/>
                </a:solidFill>
              </a:rPr>
              <a:t>shows content which is highly recommended</a:t>
            </a:r>
          </a:p>
          <a:p>
            <a:pPr lvl="0"/>
            <a:r>
              <a:rPr lang="en-GB" sz="1400" b="0" dirty="0" smtClean="0">
                <a:solidFill>
                  <a:srgbClr val="4E4E4E"/>
                </a:solidFill>
              </a:rPr>
              <a:t>Gold </a:t>
            </a:r>
            <a:r>
              <a:rPr lang="en-GB" sz="1400" b="0" dirty="0">
                <a:solidFill>
                  <a:srgbClr val="4E4E4E"/>
                </a:solidFill>
              </a:rPr>
              <a:t>shows content which would be useful </a:t>
            </a:r>
          </a:p>
          <a:p>
            <a:r>
              <a:rPr lang="en-GB" sz="1400" b="0" dirty="0">
                <a:solidFill>
                  <a:srgbClr val="4E4E4E"/>
                </a:solidFill>
              </a:rPr>
              <a:t>Green shows content which is worth a </a:t>
            </a:r>
            <a:r>
              <a:rPr lang="en-GB" sz="1400" b="0" dirty="0" smtClean="0">
                <a:solidFill>
                  <a:srgbClr val="4E4E4E"/>
                </a:solidFill>
              </a:rPr>
              <a:t>look</a:t>
            </a:r>
          </a:p>
          <a:p>
            <a:pPr lvl="0"/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2000" b="0" dirty="0" smtClean="0">
                <a:solidFill>
                  <a:srgbClr val="4E4E4E"/>
                </a:solidFill>
              </a:rPr>
              <a:t>You </a:t>
            </a:r>
            <a:r>
              <a:rPr lang="en-GB" sz="2000" b="0" dirty="0">
                <a:solidFill>
                  <a:srgbClr val="4E4E4E"/>
                </a:solidFill>
              </a:rPr>
              <a:t>can then click on the section name to go straight through to the </a:t>
            </a:r>
            <a:r>
              <a:rPr lang="en-GB" sz="2000" b="0" dirty="0" smtClean="0">
                <a:solidFill>
                  <a:srgbClr val="4E4E4E"/>
                </a:solidFill>
              </a:rPr>
              <a:t>activities </a:t>
            </a:r>
            <a:r>
              <a:rPr lang="en-GB" sz="2000" b="0" dirty="0">
                <a:solidFill>
                  <a:srgbClr val="4E4E4E"/>
                </a:solidFill>
              </a:rPr>
              <a:t>and start developing your study skills!</a:t>
            </a: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75" y="2193509"/>
            <a:ext cx="4920673" cy="164184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4" y="4220367"/>
            <a:ext cx="4891664" cy="14043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7489767" y="4220367"/>
            <a:ext cx="1512911" cy="1496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3" y="205928"/>
            <a:ext cx="2092178" cy="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3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475</Words>
  <Application>Microsoft Office PowerPoint</Application>
  <PresentationFormat>Custom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Hebrew Scholar</vt:lpstr>
      <vt:lpstr>Calibri</vt:lpstr>
      <vt:lpstr>Calibri Light</vt:lpstr>
      <vt:lpstr>Lucida Grande</vt:lpstr>
      <vt:lpstr>Times New Roman</vt:lpstr>
      <vt:lpstr>Wingdings 2</vt:lpstr>
      <vt:lpstr>Office Theme</vt:lpstr>
      <vt:lpstr>Skills for Study student guide – Single Sign On access</vt:lpstr>
      <vt:lpstr>About Single Sign On access</vt:lpstr>
      <vt:lpstr>How to access Skills for Study</vt:lpstr>
      <vt:lpstr>How to access Skills for Study</vt:lpstr>
      <vt:lpstr>How to access Skills for Study</vt:lpstr>
      <vt:lpstr>How to access Skills for Study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</vt:vector>
  </TitlesOfParts>
  <Company>Macmillan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Geraghty, Kate</dc:creator>
  <cp:lastModifiedBy>Richard Wong</cp:lastModifiedBy>
  <cp:revision>201</cp:revision>
  <cp:lastPrinted>2014-05-30T16:42:57Z</cp:lastPrinted>
  <dcterms:created xsi:type="dcterms:W3CDTF">2014-06-09T14:44:19Z</dcterms:created>
  <dcterms:modified xsi:type="dcterms:W3CDTF">2022-07-08T10:42:50Z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751bfaa6-4045-46f1-ae52-b047e0ce359e</vt:lpwstr>
  </property>
  <property fmtid="{D5CDD505-2E9C-101B-9397-08002B2CF9AE}" pid="3" name="Offisync_ProviderInitializationData">
    <vt:lpwstr>https://campus.macmillan.com</vt:lpwstr>
  </property>
  <property fmtid="{D5CDD505-2E9C-101B-9397-08002B2CF9AE}" pid="4" name="Jive_LatestUserAccountName">
    <vt:lpwstr>J.Marshall</vt:lpwstr>
  </property>
  <property fmtid="{D5CDD505-2E9C-101B-9397-08002B2CF9AE}" pid="5" name="Offisync_UniqueId">
    <vt:lpwstr>20652</vt:lpwstr>
  </property>
  <property fmtid="{D5CDD505-2E9C-101B-9397-08002B2CF9AE}" pid="6" name="Offisync_ServerID">
    <vt:lpwstr>0d673023-5242-4d13-a9d7-ca41728b752d</vt:lpwstr>
  </property>
  <property fmtid="{D5CDD505-2E9C-101B-9397-08002B2CF9AE}" pid="7" name="Offisync_UpdateToken">
    <vt:lpwstr>1</vt:lpwstr>
  </property>
</Properties>
</file>